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sldIdLst>
    <p:sldId id="275" r:id="rId2"/>
    <p:sldId id="337" r:id="rId3"/>
    <p:sldId id="339" r:id="rId4"/>
    <p:sldId id="340" r:id="rId5"/>
    <p:sldId id="338" r:id="rId6"/>
    <p:sldId id="343" r:id="rId7"/>
    <p:sldId id="342" r:id="rId8"/>
    <p:sldId id="344" r:id="rId9"/>
    <p:sldId id="281" r:id="rId1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54"/>
    <a:srgbClr val="178CC5"/>
    <a:srgbClr val="062A46"/>
    <a:srgbClr val="23B2E3"/>
    <a:srgbClr val="87C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656" autoAdjust="0"/>
  </p:normalViewPr>
  <p:slideViewPr>
    <p:cSldViewPr snapToGrid="0" snapToObjects="1">
      <p:cViewPr varScale="1">
        <p:scale>
          <a:sx n="68" d="100"/>
          <a:sy n="6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F0A8D-C959-45D1-8338-E8C5F8D72034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65EE9-0E64-41F2-9FEA-5960C98119E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67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65EE9-0E64-41F2-9FEA-5960C98119EE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103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23/04/2025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171DFC-6882-B355-E865-27C66F1A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81" y="164921"/>
            <a:ext cx="6428591" cy="3140766"/>
          </a:xfrm>
          <a:prstGeom prst="rect">
            <a:avLst/>
          </a:prstGeom>
        </p:spPr>
      </p:pic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06F60477-15FF-D023-4888-7E3BDDEE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667" b="43200"/>
          <a:stretch/>
        </p:blipFill>
        <p:spPr>
          <a:xfrm>
            <a:off x="2675228" y="3305687"/>
            <a:ext cx="7025355" cy="27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BECAS NUESTRO FUTURO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88BA086-0072-1627-E539-C356E7AD592F}"/>
              </a:ext>
            </a:extLst>
          </p:cNvPr>
          <p:cNvSpPr/>
          <p:nvPr/>
        </p:nvSpPr>
        <p:spPr>
          <a:xfrm>
            <a:off x="3992708" y="1464078"/>
            <a:ext cx="79565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El fondo Nacional de Becas “Becas por nuestro futuro” es un mecanismo destinado a promover el acceso equitativo y pertinente a la educación superior y la formación técnica o especializada en Guatemala</a:t>
            </a:r>
          </a:p>
        </p:txBody>
      </p:sp>
      <p:pic>
        <p:nvPicPr>
          <p:cNvPr id="7" name="Imagen 6" descr="Una captura de pantalla de un celular con texto e imagen&#10;&#10;El contenido generado por IA puede ser incorrecto.">
            <a:extLst>
              <a:ext uri="{FF2B5EF4-FFF2-40B4-BE49-F238E27FC236}">
                <a16:creationId xmlns:a16="http://schemas.microsoft.com/office/drawing/2014/main" id="{7681C2BF-EF07-28F5-FA72-76AECA8400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68" t="27733" r="10981" b="18607"/>
          <a:stretch/>
        </p:blipFill>
        <p:spPr>
          <a:xfrm>
            <a:off x="451852" y="1029022"/>
            <a:ext cx="3218347" cy="48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Tipo de beca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703D5A1-6CF5-1ED6-0AB6-BD1075ABE243}"/>
              </a:ext>
            </a:extLst>
          </p:cNvPr>
          <p:cNvSpPr/>
          <p:nvPr/>
        </p:nvSpPr>
        <p:spPr>
          <a:xfrm>
            <a:off x="1108616" y="1443841"/>
            <a:ext cx="393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6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27790A2-246B-1613-B2B9-C940B17260DA}"/>
              </a:ext>
            </a:extLst>
          </p:cNvPr>
          <p:cNvSpPr/>
          <p:nvPr/>
        </p:nvSpPr>
        <p:spPr>
          <a:xfrm>
            <a:off x="499000" y="1213009"/>
            <a:ext cx="4475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Beca completa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b="1" dirty="0"/>
              <a:t>Matricula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b="1" dirty="0"/>
              <a:t>Materiales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b="1" dirty="0"/>
              <a:t>Estipendio mensual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A2E642-972B-4241-A2D0-6FC19A218828}"/>
              </a:ext>
            </a:extLst>
          </p:cNvPr>
          <p:cNvSpPr/>
          <p:nvPr/>
        </p:nvSpPr>
        <p:spPr>
          <a:xfrm>
            <a:off x="359066" y="3670823"/>
            <a:ext cx="4615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Beca parcial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b="1" dirty="0"/>
              <a:t>Apoyo según tu situación económica</a:t>
            </a:r>
          </a:p>
        </p:txBody>
      </p:sp>
      <p:pic>
        <p:nvPicPr>
          <p:cNvPr id="8" name="Imagen 7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3FEA53E-FFAE-0055-C2F0-18E81EF100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533" b="22000"/>
          <a:stretch/>
        </p:blipFill>
        <p:spPr>
          <a:xfrm>
            <a:off x="5657103" y="1192913"/>
            <a:ext cx="6021707" cy="56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Carreras priorizadas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220BE9-59F5-F270-359E-9BFD356FC401}"/>
              </a:ext>
            </a:extLst>
          </p:cNvPr>
          <p:cNvSpPr/>
          <p:nvPr/>
        </p:nvSpPr>
        <p:spPr>
          <a:xfrm>
            <a:off x="578741" y="1062188"/>
            <a:ext cx="73582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Aquellas carreras que representen mayor demanda en el mercado laboral actual y con prospectiva de crecimiento y empleabilidad, como: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Las relacionadas a tecnologías de la información y digitalización, ciencia de datos, ciberseguridad, desarrollo de softwares.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Agroindustria, seguridad alimentaria, biotecnología.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Ingenierías: gestión ambiental y energías renovables, industrias químicas, farmacia, enfermería, infraestructura y construcción, manufactura, diseño industrial, ciencias físicas (química, geología, física, astronomía, matemática),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Ciencias de la computación, ciencias sociales, agricultura, entre otros.</a:t>
            </a:r>
            <a:endParaRPr lang="es-MX" sz="24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4" name="Imagen 3" descr="Una captura de pantalla de un celular de un mensaje con una foto de una persona&#10;&#10;El contenido generado por IA puede ser incorrecto.">
            <a:extLst>
              <a:ext uri="{FF2B5EF4-FFF2-40B4-BE49-F238E27FC236}">
                <a16:creationId xmlns:a16="http://schemas.microsoft.com/office/drawing/2014/main" id="{BD341A7B-03EF-6E08-14AC-A7A399F1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61" t="55435" r="31964" b="21943"/>
          <a:stretch/>
        </p:blipFill>
        <p:spPr>
          <a:xfrm>
            <a:off x="8041358" y="1280187"/>
            <a:ext cx="3651642" cy="43922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7657A4F-26E3-6FB2-7771-9219D70F5FBA}"/>
              </a:ext>
            </a:extLst>
          </p:cNvPr>
          <p:cNvSpPr/>
          <p:nvPr/>
        </p:nvSpPr>
        <p:spPr>
          <a:xfrm>
            <a:off x="10778599" y="1280187"/>
            <a:ext cx="914401" cy="41663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571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Requisitos para aplicar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220BE9-59F5-F270-359E-9BFD356FC401}"/>
              </a:ext>
            </a:extLst>
          </p:cNvPr>
          <p:cNvSpPr/>
          <p:nvPr/>
        </p:nvSpPr>
        <p:spPr>
          <a:xfrm>
            <a:off x="310896" y="904235"/>
            <a:ext cx="7655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/>
              <a:t>Nacionalidad:</a:t>
            </a:r>
            <a:r>
              <a:rPr lang="es-MX" sz="2400" dirty="0"/>
              <a:t> debes ser guatemalteco y residente en el país.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/>
              <a:t>Historial académico: </a:t>
            </a:r>
            <a:r>
              <a:rPr lang="es-MX" sz="2400" dirty="0"/>
              <a:t>certificación de notas (80 puntos de promedio) y breve ensayo sobre tus retos y logros durante tus estudios.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/>
              <a:t>Exposición de motivos: </a:t>
            </a:r>
            <a:r>
              <a:rPr lang="es-MX" sz="2400" dirty="0"/>
              <a:t>una carta que permita conocer cuáles son tus razones para continuar con tus estudios y cómo crees que esto ayudará a tu comunidad.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/>
              <a:t>Situación socioeconómica: </a:t>
            </a:r>
            <a:r>
              <a:rPr lang="es-MX" sz="2400" dirty="0"/>
              <a:t>en el formulario de aplicación, en donde se requerirá tu declaración y firma.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/>
              <a:t>Referencias:</a:t>
            </a:r>
            <a:r>
              <a:rPr lang="es-MX" sz="2400" dirty="0"/>
              <a:t> referencias de dos personas que te recomienden para ser considerado como uno de los beneficiarios de las Becas por Nuestro Futuro.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Preferentemente jóvenes </a:t>
            </a:r>
          </a:p>
        </p:txBody>
      </p:sp>
      <p:pic>
        <p:nvPicPr>
          <p:cNvPr id="4" name="Imagen 3" descr="Diagrama&#10;&#10;El contenido generado por IA puede ser incorrecto.">
            <a:extLst>
              <a:ext uri="{FF2B5EF4-FFF2-40B4-BE49-F238E27FC236}">
                <a16:creationId xmlns:a16="http://schemas.microsoft.com/office/drawing/2014/main" id="{9BD426BD-B8C3-B4D7-B0F7-CE27EC2AFE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60" t="40800" r="30825" b="27467"/>
          <a:stretch/>
        </p:blipFill>
        <p:spPr>
          <a:xfrm>
            <a:off x="8385048" y="1363316"/>
            <a:ext cx="3229560" cy="53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Fechas para aplicar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220BE9-59F5-F270-359E-9BFD356FC401}"/>
              </a:ext>
            </a:extLst>
          </p:cNvPr>
          <p:cNvSpPr/>
          <p:nvPr/>
        </p:nvSpPr>
        <p:spPr>
          <a:xfrm>
            <a:off x="825629" y="1600436"/>
            <a:ext cx="4730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Primera convocatoria 2025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1 de abril al 31 de mayo.</a:t>
            </a:r>
          </a:p>
          <a:p>
            <a:pPr lvl="1" algn="just"/>
            <a:endParaRPr lang="es-MX" sz="2400" dirty="0"/>
          </a:p>
          <a:p>
            <a:pPr algn="just"/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Segunda convocatoria 2025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1 al 31 de julio.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algn="just"/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Tercera convocatoria 2025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1 al 30 de noviembre.</a:t>
            </a:r>
            <a:endParaRPr lang="es-MX" sz="2400" b="1" dirty="0">
              <a:solidFill>
                <a:srgbClr val="002060"/>
              </a:solidFill>
              <a:latin typeface="Helvetica" pitchFamily="2" charset="0"/>
            </a:endParaRPr>
          </a:p>
        </p:txBody>
      </p:sp>
      <p:pic>
        <p:nvPicPr>
          <p:cNvPr id="4" name="Imagen 3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77F857BF-1C9B-52BC-E1ED-3A0A70AE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58" b="22047"/>
          <a:stretch/>
        </p:blipFill>
        <p:spPr>
          <a:xfrm>
            <a:off x="6095999" y="1061953"/>
            <a:ext cx="4640453" cy="574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Como aplicar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E220BE9-59F5-F270-359E-9BFD356FC401}"/>
              </a:ext>
            </a:extLst>
          </p:cNvPr>
          <p:cNvSpPr/>
          <p:nvPr/>
        </p:nvSpPr>
        <p:spPr>
          <a:xfrm>
            <a:off x="129345" y="1241991"/>
            <a:ext cx="722656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Ingresa al link.</a:t>
            </a:r>
          </a:p>
          <a:p>
            <a:pPr lvl="1" algn="just"/>
            <a:r>
              <a:rPr lang="es-MX" sz="4400" dirty="0">
                <a:solidFill>
                  <a:srgbClr val="FF0000"/>
                </a:solidFill>
              </a:rPr>
              <a:t>becasnuestrofuturo.gob.gt</a:t>
            </a:r>
          </a:p>
          <a:p>
            <a:pPr algn="just"/>
            <a:endParaRPr lang="es-MX" sz="2400" b="1" dirty="0">
              <a:solidFill>
                <a:srgbClr val="002060"/>
              </a:solidFill>
              <a:latin typeface="Helvetica" pitchFamily="2" charset="0"/>
            </a:endParaRPr>
          </a:p>
          <a:p>
            <a:pPr algn="just"/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2.  Crea tu usuario: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Con tu número de DPI o CUI, un número de teléfono y un correo electrónico</a:t>
            </a:r>
            <a:endParaRPr lang="es-MX" sz="2400" b="1" dirty="0">
              <a:solidFill>
                <a:srgbClr val="002060"/>
              </a:solidFill>
              <a:latin typeface="Helvetica" pitchFamily="2" charset="0"/>
            </a:endParaRPr>
          </a:p>
          <a:p>
            <a:pPr algn="just"/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3. Llena el formulario en línea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En línea.</a:t>
            </a:r>
          </a:p>
          <a:p>
            <a:pPr marL="457200" indent="-457200" algn="just">
              <a:buAutoNum type="arabicPeriod" startAt="4"/>
            </a:pPr>
            <a:r>
              <a:rPr lang="es-MX" sz="2400" b="1" dirty="0">
                <a:solidFill>
                  <a:srgbClr val="002060"/>
                </a:solidFill>
                <a:latin typeface="Helvetica" pitchFamily="2" charset="0"/>
              </a:rPr>
              <a:t>Envía la ampliación.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Primera convocatoria del: 1 de abril al 31 de mayo.</a:t>
            </a:r>
          </a:p>
        </p:txBody>
      </p:sp>
      <p:pic>
        <p:nvPicPr>
          <p:cNvPr id="10" name="Imagen 9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D1A03AD0-B567-8578-C06B-6F729D193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219" b="22247"/>
          <a:stretch/>
        </p:blipFill>
        <p:spPr>
          <a:xfrm>
            <a:off x="7355912" y="1112315"/>
            <a:ext cx="4593336" cy="56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B276136-C28B-E830-971C-A0E2426B28C2}"/>
              </a:ext>
            </a:extLst>
          </p:cNvPr>
          <p:cNvGrpSpPr/>
          <p:nvPr/>
        </p:nvGrpSpPr>
        <p:grpSpPr>
          <a:xfrm>
            <a:off x="11215345" y="-56146"/>
            <a:ext cx="955312" cy="1118098"/>
            <a:chOff x="10629901" y="-179614"/>
            <a:chExt cx="1420586" cy="153906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1715F01A-D05D-4FDC-04DB-87EABFDCBA6E}"/>
                </a:ext>
              </a:extLst>
            </p:cNvPr>
            <p:cNvSpPr/>
            <p:nvPr/>
          </p:nvSpPr>
          <p:spPr>
            <a:xfrm>
              <a:off x="10629901" y="-179614"/>
              <a:ext cx="1420586" cy="1539068"/>
            </a:xfrm>
            <a:prstGeom prst="rect">
              <a:avLst/>
            </a:prstGeom>
            <a:solidFill>
              <a:srgbClr val="1928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F585B2E2-471D-F364-B35A-3FC1839D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9144" y="357362"/>
              <a:ext cx="762100" cy="765517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010AF1B-5CE0-818D-9127-B5163CD98010}"/>
              </a:ext>
            </a:extLst>
          </p:cNvPr>
          <p:cNvGrpSpPr/>
          <p:nvPr/>
        </p:nvGrpSpPr>
        <p:grpSpPr>
          <a:xfrm rot="16200000">
            <a:off x="-3430039" y="3395237"/>
            <a:ext cx="7010766" cy="108000"/>
            <a:chOff x="-114000" y="6750000"/>
            <a:chExt cx="12420000" cy="10800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3ED18F2-3F57-8375-E4FA-BC26629CA8E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761B28E-8152-CF28-DFC3-3D159F91A82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9A352678-E0F7-FF32-20B2-F13BAE92B5D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169D703C-BF96-37E1-D94B-E1503D0276A1}"/>
              </a:ext>
            </a:extLst>
          </p:cNvPr>
          <p:cNvSpPr/>
          <p:nvPr/>
        </p:nvSpPr>
        <p:spPr>
          <a:xfrm>
            <a:off x="825629" y="245218"/>
            <a:ext cx="1038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latin typeface="Helvetica" pitchFamily="2" charset="0"/>
              </a:rPr>
              <a:t>Como aplicar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9C8507-F833-7306-2AFE-0EAE47B1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666"/>
            <a:ext cx="12192000" cy="6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6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E30AB7-345C-C8AC-8EB3-59EAC3AD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736" y="1402019"/>
            <a:ext cx="4476527" cy="218706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0CDA8D7-59AC-4755-B1DA-2833FA8566A7}"/>
              </a:ext>
            </a:extLst>
          </p:cNvPr>
          <p:cNvSpPr txBox="1">
            <a:spLocks/>
          </p:cNvSpPr>
          <p:nvPr/>
        </p:nvSpPr>
        <p:spPr>
          <a:xfrm>
            <a:off x="3121356" y="4277690"/>
            <a:ext cx="5682586" cy="98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s-GT" sz="4000" b="1" dirty="0">
                <a:solidFill>
                  <a:schemeClr val="bg1"/>
                </a:solidFill>
                <a:latin typeface="Altivo Regular" panose="020B0000000000000000"/>
                <a:ea typeface="Calibri" panose="020F0502020204030204" pitchFamily="34" charset="0"/>
                <a:cs typeface="Times New Roman" panose="02020603050405020304" pitchFamily="18" charset="0"/>
              </a:rPr>
              <a:t>GRACIAS POR SU ATENCION</a:t>
            </a:r>
          </a:p>
        </p:txBody>
      </p:sp>
    </p:spTree>
    <p:extLst>
      <p:ext uri="{BB962C8B-B14F-4D97-AF65-F5344CB8AC3E}">
        <p14:creationId xmlns:p14="http://schemas.microsoft.com/office/powerpoint/2010/main" val="4856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361</Words>
  <Application>Microsoft Office PowerPoint</Application>
  <PresentationFormat>Panorámica</PresentationFormat>
  <Paragraphs>44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Altivo Regular</vt:lpstr>
      <vt:lpstr>Arial</vt:lpstr>
      <vt:lpstr>Calibri</vt:lpstr>
      <vt:lpstr>Calibri Light</vt:lpstr>
      <vt:lpstr>Helvetica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Eusebio Lopez Lopez</cp:lastModifiedBy>
  <cp:revision>124</cp:revision>
  <dcterms:created xsi:type="dcterms:W3CDTF">2020-01-14T01:41:24Z</dcterms:created>
  <dcterms:modified xsi:type="dcterms:W3CDTF">2025-04-23T18:03:40Z</dcterms:modified>
</cp:coreProperties>
</file>